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321" r:id="rId5"/>
    <p:sldId id="343" r:id="rId6"/>
    <p:sldId id="338" r:id="rId7"/>
    <p:sldId id="319" r:id="rId8"/>
    <p:sldId id="260" r:id="rId9"/>
    <p:sldId id="261" r:id="rId10"/>
    <p:sldId id="342" r:id="rId11"/>
    <p:sldId id="262" r:id="rId12"/>
    <p:sldId id="341" r:id="rId13"/>
    <p:sldId id="339" r:id="rId14"/>
    <p:sldId id="34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2C626-DE0D-4D17-81E2-8EF4A3598242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C6CCD-55F7-4915-BB2C-4A16E11BA3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56177-FB0B-4C07-C12D-B56E96F59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031F6-29BC-B7E4-619A-8261A990F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18BE1-F4AE-84CA-4662-D28069306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96260-4AE5-1306-90DD-8B48FEFEB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9034D-420C-53DD-1CE2-C2A169F5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FB920-2006-913A-A8A2-3214FC6F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2B1FD-D2FA-4E5E-D2DD-9BE85C990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51965-5205-64F7-9F4A-EB900079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DA370-7583-1C7A-4B5B-FEB9E51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0D10B-3D41-E68F-68FA-E44980F3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20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6CB252-E81D-CE1D-1821-218CD27C6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C5D42-316E-FBC3-725B-A4E645457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15659-5E92-B117-6BC3-EBE7FB089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4BE7B-E94A-5AEF-BB25-F10AC73A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6E56F-FED4-9A04-5459-B7A57E4D1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6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6EE93-5A26-DE4A-0534-0771830F8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3603E-BBE7-5E29-C9A3-749B59F0A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66ECE-DDC7-1F5B-1DDD-6C472FA86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4A020-306C-EB7F-0204-C0EBEA925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B90A-B2AB-2891-8655-74BF67AB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3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9900-C0E0-0951-17FC-C3480A93B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58EE0-9463-9353-0E60-927D81F88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F2689-417C-022F-127F-75FDD3480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D6767-59AA-FC9B-740C-42EABE2A5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A2A21-3A8A-6E2E-985F-2BA0AA0C9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00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F6E3-B5F4-2DB7-B478-30E2965B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06140-FC44-DA0A-8F81-1F27571D7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08F74-DC0A-DB16-4E9A-B77A97A52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69372-0920-C723-53A7-F087A197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436C-8ED1-EF3C-96D3-FCF2F0CA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6EC97-D3F4-2B15-6FFF-360E39E0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57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DEC91-64C7-63AD-BC67-19B7A856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86259-0A82-C968-4C88-AE607422F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3F5F9-2017-A74B-35DF-2F9F75513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F2BC7F-915A-CB96-0833-B0D17D916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295C1-F438-E440-47B5-1AFA477E34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60843C-64A1-086E-0215-AF7CF98B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92A309-7479-1584-2345-29B1CE0EA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938EE-F22A-9AC7-693B-60EB8CE0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84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9361A-1631-9A35-CF38-F80F0ED61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A65A21-812F-C69A-AFD5-3A59FAE02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19A14C-46F9-9F4A-ADD2-7C4777CF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DC5B8-3BCA-38B2-2594-A438C0AC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3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934D9-84F4-52BA-971D-E1BAC80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9221A-0C95-7839-C96B-5441EC6F3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1A61E2-F2CE-F05C-F86F-1048BE47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16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D6D56-6E13-CA33-B2FA-972B32487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D547F-CDF5-6437-E42F-9AC107433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B1477D-3A4B-5E29-2332-3F625F6D8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9DE46-1F7B-7151-0D0B-AB3858FA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45705-71A6-B157-9CE7-235AA3DED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FEBDA-5FBF-41A4-C388-3A5E791F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39F1E-700D-2BF8-65AE-3EC381F06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0692FD-EC1B-1F30-4025-AC8B57BC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AF2FE-74D9-7FEB-E6F3-8C407ACCD5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C7D0-0273-0650-A3AE-5DEF2839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34DBCD-9306-3DC9-B4D4-CE3470F4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BD50B-156E-EA19-85B0-BD57DB569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1353AA-8948-8D28-9868-49448A84A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1998E-E128-0500-7428-36EFC1D31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B7F19-4048-3127-10CB-8FE49769C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A7BCEA-C23C-4F96-93FA-81C71615B428}" type="datetimeFigureOut">
              <a:rPr lang="en-US" smtClean="0"/>
              <a:t>9/2/2024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50001-AB79-2A11-A6D5-08E2A2F62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E881D-3F73-4079-7C30-CD4BA6C99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BB6DE8-6C35-4B39-AADA-33021E10FA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project%20consent&amp;mid=B824F76C79B2661E4E77B824F76C79B2661E4E77&amp;ajaxhist=0" TargetMode="External"/><Relationship Id="rId2" Type="http://schemas.openxmlformats.org/officeDocument/2006/relationships/hyperlink" Target="https://www.bing.com/videos/riverview/relatedvideo?&amp;q=project+consent&amp;qpvt=project+consent&amp;mid=0071BE5B32D1D9FCA3260071BE5B32D1D9FCA326&amp;&amp;FORM=VRDGA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C5F71-14FB-F3DF-A0F0-E311D6403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40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Neurozanstveni</a:t>
            </a:r>
            <a:r>
              <a:rPr lang="hr-HR" sz="40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pogled na bliske odnose i spolno zdravlje  adolescenata  </a:t>
            </a:r>
            <a:br>
              <a:rPr lang="en-US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hr-HR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 </a:t>
            </a:r>
            <a:br>
              <a:rPr lang="en-US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6605F-0C33-8D8C-E12F-10B5FD3A9F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Prof. dr. sc. Marina Ajduković</a:t>
            </a:r>
          </a:p>
          <a:p>
            <a:r>
              <a:rPr lang="hr-HR" sz="1800" dirty="0">
                <a:latin typeface="Calibri" panose="020F0502020204030204" pitchFamily="34" charset="0"/>
                <a:ea typeface="Aptos" panose="020B0004020202020204" pitchFamily="34" charset="0"/>
              </a:rPr>
              <a:t>S</a:t>
            </a:r>
            <a:r>
              <a:rPr lang="hr-HR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tručni okrugli stolu HZJZ povodom Svjetskog dan spolnog zdravlja</a:t>
            </a:r>
          </a:p>
          <a:p>
            <a:r>
              <a:rPr lang="hr-HR" dirty="0"/>
              <a:t>4. rujan 2024.</a:t>
            </a:r>
          </a:p>
          <a:p>
            <a:endParaRPr lang="en-US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AE1CC0F-8903-9467-12EF-C4817B818B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image_0">
            <a:extLst>
              <a:ext uri="{FF2B5EF4-FFF2-40B4-BE49-F238E27FC236}">
                <a16:creationId xmlns:a16="http://schemas.microsoft.com/office/drawing/2014/main" id="{FBF06D85-99AA-ED13-B407-B3D98FFFB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5525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849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672F-0057-9F5B-7503-833CFB794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8459"/>
          </a:xfrm>
        </p:spPr>
        <p:txBody>
          <a:bodyPr/>
          <a:lstStyle/>
          <a:p>
            <a:r>
              <a:rPr lang="hr-HR" sz="4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Neurobiologija adolescencije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D4EEC-F2A9-12A7-7C28-6A6A9E785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4649915"/>
          </a:xfrm>
        </p:spPr>
        <p:txBody>
          <a:bodyPr/>
          <a:lstStyle/>
          <a:p>
            <a:pPr marL="0" indent="0">
              <a:buNone/>
            </a:pPr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 sažmemo…</a:t>
            </a: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 adolescenciji je mozak vrlo osjetljiv na nagrade i socijalne znakove, ali njihovi sustavi kognitivne kontrole još uvijek sazrijevaju. Ova kombinacija ih čini ranjivijima na rizična seksualna ponašanja, ali nudi i mogućnosti za ciljane intervencije i edukaciju koja može promovirati zdraviji seksualni razvoj. </a:t>
            </a: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Razumijevanje ovih neuronskih mehanizama ključno je za razvoj strategija za podršku adolescentima u donošenju informiranih i odgovornih odluka o njihovom seksualnom zdravlju.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A14D419B-C4C6-0879-387A-0139FE030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923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BFBB-B1EC-FBD5-9501-ED1A0270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339"/>
          </a:xfrm>
        </p:spPr>
        <p:txBody>
          <a:bodyPr/>
          <a:lstStyle/>
          <a:p>
            <a:r>
              <a:rPr lang="hr-HR" dirty="0"/>
              <a:t>Koja su obilježja Z-generacije?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76D62-B40C-F4A0-C7C0-5AD6951AC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46499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3200" b="1" dirty="0"/>
              <a:t>Kako je biti mlad i uz mlade u svijetu koji se naglo promijenio i ubrzano će se mijenjati? </a:t>
            </a:r>
            <a:r>
              <a:rPr lang="hr-HR" sz="3200" b="1" i="0" dirty="0">
                <a:effectLst/>
              </a:rPr>
              <a:t>Što znači </a:t>
            </a:r>
            <a:r>
              <a:rPr lang="hr-HR" sz="3200" b="1" dirty="0"/>
              <a:t>da je d</a:t>
            </a:r>
            <a:r>
              <a:rPr lang="hr-HR" sz="3200" b="1" i="0" dirty="0">
                <a:effectLst/>
              </a:rPr>
              <a:t>ošla Z- generacija?</a:t>
            </a:r>
          </a:p>
          <a:p>
            <a:r>
              <a:rPr lang="hr-HR" sz="2800" dirty="0"/>
              <a:t>P</a:t>
            </a:r>
            <a:r>
              <a:rPr lang="hr-HR" sz="2800" b="0" i="0" dirty="0">
                <a:effectLst/>
              </a:rPr>
              <a:t>rva generacija koja je u potpunosti digitalna.</a:t>
            </a:r>
          </a:p>
          <a:p>
            <a:r>
              <a:rPr lang="hr-HR" sz="2800" dirty="0"/>
              <a:t>Generacija kojoj je koncentracija poprilično kratkog trajanja, pa npr. vole video poruke u kojima će se u što kraćem roku reći što više stvari, a ne vole čitanje dužih postova koji prenose osjećaje</a:t>
            </a:r>
          </a:p>
          <a:p>
            <a:r>
              <a:rPr lang="hr-HR" sz="2800" b="0" i="0" dirty="0">
                <a:effectLst/>
              </a:rPr>
              <a:t>Generacija na koju se  </a:t>
            </a:r>
            <a:r>
              <a:rPr lang="hr-HR" sz="2800" i="0" dirty="0">
                <a:effectLst/>
              </a:rPr>
              <a:t>lakše utječe</a:t>
            </a:r>
            <a:r>
              <a:rPr lang="hr-HR" sz="2800" dirty="0"/>
              <a:t> - ž</a:t>
            </a:r>
            <a:r>
              <a:rPr lang="hr-HR" sz="2800" b="0" i="0" dirty="0">
                <a:effectLst/>
              </a:rPr>
              <a:t>ive na društvenim mrežama i gotovo sve što vide tamo, shvate (pre)ozbiljno. Brzo i lako „padaju” na oglase, na lažne vijesti…</a:t>
            </a:r>
          </a:p>
          <a:p>
            <a:r>
              <a:rPr lang="hr-HR" sz="2800" dirty="0"/>
              <a:t>Ipak, i</a:t>
            </a:r>
            <a:r>
              <a:rPr lang="hr-HR" sz="2800" b="0" i="0" dirty="0">
                <a:effectLst/>
              </a:rPr>
              <a:t>straživanja pokazuju da više od 70% Z-</a:t>
            </a:r>
            <a:r>
              <a:rPr lang="hr-HR" sz="2800" b="0" i="0" dirty="0" err="1">
                <a:effectLst/>
              </a:rPr>
              <a:t>genovaca</a:t>
            </a:r>
            <a:r>
              <a:rPr lang="hr-HR" sz="2800" b="0" i="0" dirty="0">
                <a:effectLst/>
              </a:rPr>
              <a:t> preferira </a:t>
            </a:r>
            <a:r>
              <a:rPr lang="hr-HR" sz="2800" i="0" dirty="0">
                <a:effectLst/>
              </a:rPr>
              <a:t>komunikaciju „licem u lice”.</a:t>
            </a:r>
          </a:p>
          <a:p>
            <a:r>
              <a:rPr lang="hr-HR" sz="2800" dirty="0"/>
              <a:t>V</a:t>
            </a:r>
            <a:r>
              <a:rPr lang="hr-HR" sz="2800" b="0" i="0" dirty="0">
                <a:effectLst/>
              </a:rPr>
              <a:t>ažno im je da se u njihovoj okolini </a:t>
            </a:r>
            <a:r>
              <a:rPr lang="hr-HR" sz="2800" i="0" dirty="0">
                <a:effectLst/>
              </a:rPr>
              <a:t>najprije poštuje čovjek </a:t>
            </a:r>
            <a:r>
              <a:rPr lang="hr-HR" sz="2800" b="0" i="0" dirty="0">
                <a:effectLst/>
              </a:rPr>
              <a:t>kao individualac</a:t>
            </a:r>
          </a:p>
          <a:p>
            <a:endParaRPr lang="hr-HR" dirty="0"/>
          </a:p>
          <a:p>
            <a:endParaRPr lang="hr-HR" sz="2800" b="0" i="0" dirty="0">
              <a:effectLst/>
            </a:endParaRPr>
          </a:p>
          <a:p>
            <a:endParaRPr lang="hr-HR" sz="2800" b="0" i="0" dirty="0">
              <a:effectLst/>
            </a:endParaRPr>
          </a:p>
          <a:p>
            <a:r>
              <a:rPr lang="hr-HR" sz="2800" b="0" i="0" dirty="0">
                <a:effectLst/>
              </a:rPr>
              <a:t>Koje reperkusije imaju obilježja Z-generacije za edukativne programe u području spolnog zdravlja?</a:t>
            </a:r>
          </a:p>
          <a:p>
            <a:endParaRPr lang="hr-HR" sz="2800" dirty="0"/>
          </a:p>
          <a:p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E9BDCFD2-844B-C955-3759-E8D9ADB2C8CB}"/>
              </a:ext>
            </a:extLst>
          </p:cNvPr>
          <p:cNvSpPr/>
          <p:nvPr/>
        </p:nvSpPr>
        <p:spPr>
          <a:xfrm>
            <a:off x="5258943" y="4608576"/>
            <a:ext cx="484632" cy="7223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_0">
            <a:extLst>
              <a:ext uri="{FF2B5EF4-FFF2-40B4-BE49-F238E27FC236}">
                <a16:creationId xmlns:a16="http://schemas.microsoft.com/office/drawing/2014/main" id="{4C331F19-3F4C-2FE6-2E6B-D413E0213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306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157A-E8BA-193C-FAB0-85D457B2E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Značaj vršnjačke edukacije i rada s roditeljima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C0DB4-9129-B926-193A-AFD17ED9B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Roditeljski </a:t>
            </a:r>
            <a:r>
              <a:rPr lang="hr-HR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hr-H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tjecaji su i dalje prisutni, no često više kao kapital stečen u ranijim fazama odrastanja </a:t>
            </a: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Otvorena i iskrena komunikacija s roditeljima o spolnosti može pomoći adolescentima da razviju zdrave stavove prema spolnosti. Roditelji koji su dostupni za razgovore o spolnim pitanjima i koji pružaju točne informacije mogu smanjiti rizik od rizičnog seksualnog ponašanja.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Pozitivni socijalni odnosi, uključujući prijateljstva i obiteljske veze, mogu pružiti model za zdrave, respektivne romantične odnose. U takvim odnosima, adolescenti uče o važnosti povjerenja, poštovanja i komunikacije.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hr-H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Vršnjačka edukacija</a:t>
            </a: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Vršnjaci igraju važnu ulogu u formiranju stavova i ponašanja adolescenata prema spolnosti. Pozitivni vršnjački odnosi mogu promicati odgovorno seksualno ponašanje, uključujući upotrebu kontracepcije i poštivanje granica u seksualnim vezama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r-H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Razgovori s vršnjacima o spolnosti također igraju ključnu ulogu. Kada su ovi razgovori pozitivni i informativni, mogu pomoći adolescentima da donesu odgovorne odluke vezane uz spolno ponašanje. Negativni ili pogrešno informirani razgovori mogu dovesti do rizičnih ponašanja.</a:t>
            </a:r>
          </a:p>
          <a:p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2251E17F-630D-6114-B7E6-95384878A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998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E9D0-044B-4BF8-2CE1-7D4D8FF6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1700"/>
          </a:xfrm>
        </p:spPr>
        <p:txBody>
          <a:bodyPr>
            <a:normAutofit/>
          </a:bodyPr>
          <a:lstStyle/>
          <a:p>
            <a:r>
              <a:rPr lang="hr-HR"/>
              <a:t>I što reći na kraju …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1ADE8-C6AD-3B80-6942-BEECCC94A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900"/>
            <a:ext cx="10515600" cy="5072063"/>
          </a:xfrm>
        </p:spPr>
        <p:txBody>
          <a:bodyPr>
            <a:normAutofit fontScale="250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Potreba kontinuiranih istraživanja koje će uz korištenje kvalitativne i kvantitativne metodologije produbiti razumijevanje iskustva i potreba različitih skupina mladih u području spolnosti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Razvijati programe formalne i neformalne edukacije uz participaciju mladih koje reprezentiraju različite skupine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 edukciju o spolnosti uključiti  razumijevanje i razvijanje pozitivnih odnosa</a:t>
            </a:r>
            <a:r>
              <a:rPr lang="hr-HR" sz="7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 </a:t>
            </a: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vještina emocionalne regulacije uz korištenje </a:t>
            </a:r>
            <a:r>
              <a:rPr lang="hr-HR" sz="7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neuroznanstvenih</a:t>
            </a: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spoznaja za koje mladi imaju puno interesa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7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Koristiti kratke video materijale i nakon toga o njima razgovarati iz različitih perspektiva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Primjer:  postavljanje granica u odnosima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hr-HR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72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hr-HR" sz="7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r-HR" sz="72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hr-HR" sz="7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Consent</a:t>
            </a:r>
            <a:endParaRPr lang="hr-HR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72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https://www.bing.com/videos/riverview/relatedvideo?&amp;q=project+consent&amp;qpvt=project+consent&amp;mid=0071BE5B32D1D9FCA3260071BE5B32D1D9FCA326&amp;&amp;FORM=VRDGAR</a:t>
            </a:r>
            <a:endParaRPr lang="en-US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7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 Consent</a:t>
            </a:r>
            <a:endParaRPr lang="en-US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72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https://www.bing.com/videos/riverview/relatedvideo?q=project%20consent&amp;mid=B824F76C79B2661E4E77B824F76C79B2661E4E77&amp;ajaxhist=0</a:t>
            </a:r>
            <a:endParaRPr lang="en-US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br>
              <a:rPr lang="hr-HR" sz="7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43B4A48C-41EE-8F80-AEE7-4E29B47F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39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4C9E-33C4-E750-1FBB-06C4F624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Autofit/>
          </a:bodyPr>
          <a:lstStyle/>
          <a:p>
            <a:r>
              <a:rPr lang="hr-HR" sz="3600" dirty="0"/>
              <a:t>Novi iskoraci… </a:t>
            </a:r>
            <a:br>
              <a:rPr lang="hr-HR" sz="3600" dirty="0"/>
            </a:br>
            <a:r>
              <a:rPr lang="hr-HR" sz="3600" dirty="0"/>
              <a:t>Očekivanje nastavka suradnje DPP i HZJZ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9ECB8-9DC2-DDB5-A7F6-726411E36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46499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DPP partner u prijavi projekta </a:t>
            </a:r>
            <a:r>
              <a:rPr lang="hr-H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CONSENT HUB: Osnaživanje adolescenata u poticanju zdravih mladenačkih veza u fizičkim i virtualnim odnosima 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 okviru Poziva na dostavu prijedloga za prevenciju i borbu protiv rodno uvjetovanog nasilja i nasilja nad djecom - CERV-2024-DAPHNE od strane </a:t>
            </a:r>
            <a:r>
              <a:rPr lang="hr-H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multisektorskog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europskog konzorcija kojim koordinira </a:t>
            </a:r>
            <a:r>
              <a:rPr lang="hr-H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Fundación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r-H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Blanquerna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(Sveučilište Ramon </a:t>
            </a:r>
            <a:r>
              <a:rPr lang="hr-H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Llull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iz Barcelone </a:t>
            </a:r>
            <a:r>
              <a:rPr lang="hr-H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uz </a:t>
            </a:r>
            <a:r>
              <a:rPr lang="hr-HR" sz="1800" b="1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hr-H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ismo podrške HZJZ.</a:t>
            </a:r>
          </a:p>
          <a:p>
            <a:endParaRPr lang="hr-HR" sz="1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Cilj projekta CONSENT HUB je borba protiv ranog internetskog pristupa seksualno eksplicitnom materijalu i poboljšanje alata za poticanje zdravih mladenačkih veza putem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r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ada na prevenciji ranog pristupa pornografiji i seksualnog uznemiravanja i nasilja među mladima.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snaživanja adolescenata da kritički koriste pametne uređaje u području intimnosti i seksualnosti.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odizanja svijest i kompetencije odraslih da podrže i zaštite emocionalni razvoj mladih i siguran pristup u mladenačkim vezama.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mogućavanja stručnjacima da dalje šire znanja i vještine stečene u okviru ovog projekta po  Hrvatskoj.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kupljanje relevantnih institucija, IT tvrtki i donositelje odluka na povećanje sigurnost adolescenata na internetu.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1800"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hr-HR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zrade strategije </a:t>
            </a:r>
            <a:r>
              <a:rPr lang="hr-H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Consent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za održivu promjenu u suradnji s relevantnim akterima.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823DE5DC-F253-F3DE-D42C-C4862BFA4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11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4C0F-B71B-EF8E-F8C4-710BC7FBF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>
            <a:normAutofit fontScale="90000"/>
          </a:bodyPr>
          <a:lstStyle/>
          <a:p>
            <a:r>
              <a:rPr lang="hr-HR" sz="3600" dirty="0"/>
              <a:t>Bliski odnosi i </a:t>
            </a:r>
            <a:r>
              <a:rPr lang="hr-HR" sz="3600" dirty="0">
                <a:latin typeface="Aptos" panose="020B0004020202020204" pitchFamily="34" charset="0"/>
              </a:rPr>
              <a:t>s</a:t>
            </a:r>
            <a:r>
              <a:rPr lang="hr-HR" sz="36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polno zdravlje - </a:t>
            </a:r>
            <a:r>
              <a:rPr lang="hr-HR" sz="3600" dirty="0"/>
              <a:t>povezane teme u razdoblju adolescencije i mladenaštva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0CBBA-E349-26EE-DE93-C776BCEFB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2387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2100" b="1" dirty="0">
                <a:latin typeface="Aptos" panose="020B0004020202020204" pitchFamily="34" charset="0"/>
                <a:ea typeface="Aptos" panose="020B0004020202020204" pitchFamily="34" charset="0"/>
              </a:rPr>
              <a:t>B</a:t>
            </a:r>
            <a:r>
              <a:rPr lang="hr-HR" sz="21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liski odnosi </a:t>
            </a: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Pozitivni bliski odnosi pružaju emocionalnu i praktičnu podršku, potiču osjećaj pripadnosti, optimizam i osobni rast. Imaju značajan utjecaj na mentalno i fizičko zdravlje, što sve zajedno doprinosi boljem i ispunjenijem životu.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Uključuju obiteljske, prijateljske, romantične odnose i imaju ključnu ulogu u emocionalnom, psihološkom i fizičkom zdravlju pojedinca.</a:t>
            </a: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Adolescenti s pozitivnim socijalnim odnosima manje su skloni rizičnom spolnom ponašanju, kao što su nezaštićeni spolni odnosi ili više spolnih partnera → pozitivni odnosi pružaju podršku, informacije i modele za odgovorno ponašanje.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Društveni i kulturalni konteksti također oblikuju kako adolescenti doživljavaju i izražavaju svoju spolnost. Pozitivni socijalni odnosi mogu pomoći adolescentima da kritički razmotre kulturne norme i pritiske te razviju vlastite vrijednosti i stavove prema spolnost</a:t>
            </a:r>
          </a:p>
          <a:p>
            <a:r>
              <a:rPr lang="hr-H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Razvijanje i održavanje ovakvih odnosa zahtijeva trud, komunikaciju i uzajamno poštovanje</a:t>
            </a:r>
          </a:p>
          <a:p>
            <a:pPr marL="0" indent="0">
              <a:buNone/>
            </a:pPr>
            <a:r>
              <a:rPr lang="hr-HR" sz="2400" b="1" dirty="0">
                <a:latin typeface="Aptos" panose="020B0004020202020204" pitchFamily="34" charset="0"/>
                <a:ea typeface="Aptos" panose="020B0004020202020204" pitchFamily="34" charset="0"/>
              </a:rPr>
              <a:t>S</a:t>
            </a:r>
            <a:r>
              <a:rPr lang="hr-HR" sz="24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polno zdravlje </a:t>
            </a:r>
          </a:p>
          <a:p>
            <a:r>
              <a:rPr lang="hr-H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Spolno zdravlje mladih obuhvaća širi kontekst psihičke, emocionalne i socijalne dobrobiti u vezi sa spolnošću.</a:t>
            </a:r>
          </a:p>
          <a:p>
            <a:r>
              <a:rPr lang="hr-H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</a:t>
            </a:r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spolno zdravlje mladih ključno je razvijanje pozitivnog osjećaja samopoštovanja i identiteta. To uključuje prihvaćanje vlastitog tijela, razumijevanje vlastitih spolnih potreba i postavljanje granica u odnosima.</a:t>
            </a:r>
          </a:p>
          <a:p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Pojava interneta i društvenih mreža promijenila je način na koji mladi stupaju u odnose. Online upoznavanje postalo je uobičajeno, što je omogućilo mladima da lakše pronađu partnere, ali i da budu izloženi novim rizicima poput online nasilja ili </a:t>
            </a:r>
            <a:r>
              <a:rPr lang="hr-HR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sextinga</a:t>
            </a:r>
            <a:r>
              <a:rPr lang="hr-H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image_0">
            <a:extLst>
              <a:ext uri="{FF2B5EF4-FFF2-40B4-BE49-F238E27FC236}">
                <a16:creationId xmlns:a16="http://schemas.microsoft.com/office/drawing/2014/main" id="{0F7250EF-AEA6-D79A-03DC-54E7B78A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520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3D69-6A8B-3697-A0E0-D4C358C1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hr-HR" sz="3200" dirty="0">
                <a:latin typeface="+mn-lt"/>
              </a:rPr>
            </a:br>
            <a:r>
              <a:rPr lang="hr-HR" sz="2800" dirty="0">
                <a:latin typeface="+mn-lt"/>
              </a:rPr>
              <a:t>Što nam govore istraživanja?</a:t>
            </a:r>
            <a:br>
              <a:rPr lang="hr-HR" sz="2800" dirty="0">
                <a:latin typeface="+mn-lt"/>
              </a:rPr>
            </a:br>
            <a:r>
              <a:rPr lang="hr-HR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Istraživanja o spolnom i reproduktivnom zdravlju mladih 2022. Hrvatskog zavoda za javno zdravstvo </a:t>
            </a:r>
            <a:br>
              <a:rPr lang="en-US" sz="32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E129C-6C91-60B9-0BF2-A8487D279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233"/>
            <a:ext cx="10515600" cy="4320730"/>
          </a:xfrm>
        </p:spPr>
        <p:txBody>
          <a:bodyPr>
            <a:normAutofit fontScale="92500" lnSpcReduction="20000"/>
          </a:bodyPr>
          <a:lstStyle/>
          <a:p>
            <a:r>
              <a:rPr lang="hr-HR" sz="2600" dirty="0"/>
              <a:t>Približno 1/3 učenika u dobi d 16 godina </a:t>
            </a:r>
            <a:r>
              <a:rPr lang="hr-HR" sz="2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 imalo neku vrstu spolnog odnosa (najčešće vaginalni, zatim oralni, pa analni)</a:t>
            </a:r>
          </a:p>
          <a:p>
            <a:pPr algn="l"/>
            <a:r>
              <a:rPr lang="hr-HR" sz="2600" b="0" i="0" u="none" strike="noStrike" baseline="0" dirty="0">
                <a:latin typeface="AvenirNextLTPro-Regular"/>
              </a:rPr>
              <a:t>Dob stupanja u spolne odnose učenika koji su imali spolni odnos je 16 godina</a:t>
            </a:r>
            <a:endParaRPr lang="hr-HR" sz="26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hr-HR" sz="2600" dirty="0">
                <a:ea typeface="Aptos" panose="020B0004020202020204" pitchFamily="34" charset="0"/>
                <a:cs typeface="Times New Roman" panose="02020603050405020304" pitchFamily="18" charset="0"/>
              </a:rPr>
              <a:t>Rizici </a:t>
            </a:r>
          </a:p>
          <a:p>
            <a:pPr lvl="1"/>
            <a:r>
              <a:rPr lang="hr-HR" sz="2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Udio nezaštićenih spolnih odnosa </a:t>
            </a:r>
          </a:p>
          <a:p>
            <a:pPr lvl="1"/>
            <a:r>
              <a:rPr lang="hr-HR" sz="2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Spolni odnosi pod </a:t>
            </a:r>
            <a:r>
              <a:rPr lang="hr-HR" sz="2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utjecajem alkohola ili psihoaktivnih droga </a:t>
            </a:r>
          </a:p>
          <a:p>
            <a:pPr lvl="1"/>
            <a:r>
              <a:rPr lang="hr-HR" sz="2600" kern="100" dirty="0">
                <a:ea typeface="Aptos" panose="020B0004020202020204" pitchFamily="34" charset="0"/>
                <a:cs typeface="Times New Roman" panose="02020603050405020304" pitchFamily="18" charset="0"/>
              </a:rPr>
              <a:t>Glavi </a:t>
            </a:r>
            <a:r>
              <a:rPr lang="hr-HR" sz="2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izvor informiranja o spolnim odnosima i zaštiti je internet te razgovor s vršnjacima</a:t>
            </a:r>
          </a:p>
          <a:p>
            <a:pPr lvl="1"/>
            <a:r>
              <a:rPr lang="hr-HR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Učenici imaju slabo znanje o spolnom i reproduktivnom </a:t>
            </a:r>
            <a:r>
              <a:rPr lang="hr-HR" sz="2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zdravlju. Utvrđen je </a:t>
            </a:r>
            <a:r>
              <a:rPr lang="hr-HR" sz="26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</a:t>
            </a:r>
            <a:r>
              <a:rPr lang="hr-HR" sz="2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hr-HR" sz="2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esrazmjer samoprocjena znanja učenika o spolnom i reproduktivnom zdravlju i rezultate na testu znanja  </a:t>
            </a:r>
          </a:p>
          <a:p>
            <a:pPr lvl="1"/>
            <a:r>
              <a:rPr lang="hr-HR" sz="2600" dirty="0">
                <a:latin typeface="AvenirNextLTPro-Regular"/>
              </a:rPr>
              <a:t>M</a:t>
            </a:r>
            <a:r>
              <a:rPr lang="hr-HR" sz="2600" b="0" i="0" u="none" strike="noStrike" baseline="0" dirty="0">
                <a:latin typeface="AvenirNextLTPro-Regular"/>
              </a:rPr>
              <a:t>ali broj obuhvaćene djece zdravstvenim odgojem na temu spolnog i reproduktivnog zdravlja</a:t>
            </a:r>
            <a:endParaRPr lang="hr-HR" sz="2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F4C70C10-44A7-15B4-3851-9D08E82B2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57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BEBE7-17A4-8292-BB6A-C7305CE4F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/>
          </a:bodyPr>
          <a:lstStyle/>
          <a:p>
            <a:r>
              <a:rPr lang="hr-HR" dirty="0">
                <a:ea typeface="Aptos" panose="020B0004020202020204" pitchFamily="34" charset="0"/>
                <a:cs typeface="Times New Roman" panose="02020603050405020304" pitchFamily="18" charset="0"/>
              </a:rPr>
              <a:t>A što ne znamo dovoljno?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0205C-7172-1489-6168-95CFFB754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896"/>
            <a:ext cx="10515600" cy="4723067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hr-HR" dirty="0"/>
              <a:t>Koliko adolescenta je doživjelo različite oblike seksualne prisile i </a:t>
            </a:r>
            <a:r>
              <a:rPr lang="hr-HR" sz="2800" b="0" i="0" u="none" strike="noStrike" baseline="0" dirty="0">
                <a:latin typeface="AvenirNextLTPro-Regular"/>
              </a:rPr>
              <a:t>nasilje od strane intimnog partnera</a:t>
            </a:r>
            <a:r>
              <a:rPr lang="hr-HR" dirty="0">
                <a:latin typeface="AvenirNextLTPro-Regular"/>
              </a:rPr>
              <a:t>? A koliko je bilo izložene </a:t>
            </a:r>
            <a:r>
              <a:rPr lang="hr-HR" dirty="0"/>
              <a:t>seksualnom </a:t>
            </a:r>
            <a:r>
              <a:rPr lang="hr-HR" sz="2800" b="0" i="0" u="none" strike="noStrike" baseline="0" dirty="0">
                <a:latin typeface="AvenirNextLTPro-Regular"/>
              </a:rPr>
              <a:t>nasilju </a:t>
            </a:r>
            <a:r>
              <a:rPr lang="hr-HR" dirty="0">
                <a:latin typeface="AvenirNextLTPro-Regular"/>
              </a:rPr>
              <a:t>od članova obitelji ili nepoznatih osoba? Tko i kako im pruža podršku?</a:t>
            </a:r>
          </a:p>
          <a:p>
            <a:pPr algn="l"/>
            <a:r>
              <a:rPr lang="hr-HR" dirty="0"/>
              <a:t>Koliko mladih je bilo izloženo online seksualnom nasilju i uznemiravanju?</a:t>
            </a:r>
          </a:p>
          <a:p>
            <a:pPr algn="l"/>
            <a:r>
              <a:rPr lang="hr-HR" dirty="0"/>
              <a:t>Koliko mladih je bilo osramoćeno putem društvenih mreža u sferi spolnosti?</a:t>
            </a:r>
          </a:p>
          <a:p>
            <a:pPr algn="l"/>
            <a:r>
              <a:rPr lang="hr-HR" dirty="0"/>
              <a:t>Koje skupine mladih su najranjivije? Djevojke? Mladi koji su </a:t>
            </a:r>
            <a:r>
              <a:rPr lang="hr-HR" dirty="0">
                <a:ea typeface="Aptos" panose="020B0004020202020204" pitchFamily="34" charset="0"/>
                <a:cs typeface="Times New Roman" panose="02020603050405020304" pitchFamily="18" charset="0"/>
              </a:rPr>
              <a:t>„ispali” iz sustava obrazovanja? Mladi iz siromašnih obitelji koji imaju manje obrazovne mogućnosti? </a:t>
            </a:r>
          </a:p>
          <a:p>
            <a:pPr algn="l"/>
            <a:endParaRPr lang="hr-HR" dirty="0">
              <a:cs typeface="Times New Roman" panose="02020603050405020304" pitchFamily="18" charset="0"/>
            </a:endParaRPr>
          </a:p>
          <a:p>
            <a:pPr algn="l"/>
            <a:endParaRPr lang="hr-HR" dirty="0">
              <a:cs typeface="Times New Roman" panose="02020603050405020304" pitchFamily="18" charset="0"/>
            </a:endParaRPr>
          </a:p>
          <a:p>
            <a:pPr algn="l"/>
            <a:r>
              <a:rPr lang="hr-HR" dirty="0">
                <a:cs typeface="Times New Roman" panose="02020603050405020304" pitchFamily="18" charset="0"/>
              </a:rPr>
              <a:t>Nedobrovoljna i nasilna spolna iskustva u adolescenciji mogu biti iznimno teški traumatski događaji koji mogu otežati ostvarivanje zdrave spolnosti u životnoj perspektivi</a:t>
            </a:r>
            <a:endParaRPr lang="hr-HR" dirty="0"/>
          </a:p>
          <a:p>
            <a:pPr algn="l"/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B2C169F-ABBD-9929-906B-F2C834962877}"/>
              </a:ext>
            </a:extLst>
          </p:cNvPr>
          <p:cNvSpPr/>
          <p:nvPr/>
        </p:nvSpPr>
        <p:spPr>
          <a:xfrm>
            <a:off x="5120640" y="4327493"/>
            <a:ext cx="484632" cy="60112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_0">
            <a:extLst>
              <a:ext uri="{FF2B5EF4-FFF2-40B4-BE49-F238E27FC236}">
                <a16:creationId xmlns:a16="http://schemas.microsoft.com/office/drawing/2014/main" id="{06E23528-27DE-F8A1-9DE0-3B433CAD8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22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BEBE7-17A4-8292-BB6A-C7305CE4F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r>
              <a:rPr lang="hr-HR" dirty="0">
                <a:ea typeface="Aptos" panose="020B0004020202020204" pitchFamily="34" charset="0"/>
                <a:cs typeface="Times New Roman" panose="02020603050405020304" pitchFamily="18" charset="0"/>
              </a:rPr>
              <a:t>Na koja još pitanja trebamo imati jasne odgovore?</a:t>
            </a:r>
            <a:br>
              <a:rPr lang="hr-HR" dirty="0"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0205C-7172-1489-6168-95CFFB754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896"/>
            <a:ext cx="10515600" cy="4723067"/>
          </a:xfrm>
        </p:spPr>
        <p:txBody>
          <a:bodyPr>
            <a:normAutofit lnSpcReduction="10000"/>
          </a:bodyPr>
          <a:lstStyle/>
          <a:p>
            <a:r>
              <a:rPr lang="hr-HR" sz="2800" b="0" i="0" u="none" strike="noStrike" baseline="0" dirty="0">
                <a:latin typeface="AvenirNextLTPro-Regular"/>
              </a:rPr>
              <a:t>Tko je sve odgovoran da se poštuju i štite prava mladih vezanih uz seksualnost i reprodukciju</a:t>
            </a:r>
          </a:p>
          <a:p>
            <a:pPr algn="l"/>
            <a:r>
              <a:rPr lang="hr-HR" dirty="0">
                <a:latin typeface="AvenirNextLTPro-Regular"/>
              </a:rPr>
              <a:t>Tko je sve odgovoran da se u suvremenom digitalnom okruženju </a:t>
            </a:r>
            <a:r>
              <a:rPr lang="hr-HR" sz="2800" b="0" i="0" u="none" strike="noStrike" baseline="0" dirty="0">
                <a:latin typeface="AvenirNextLTPro-Regular"/>
              </a:rPr>
              <a:t>uspostaviti i ojačati formalno i neformalno sveobuhvatno spolno obrazovanje temeljeno na dokazima koje će doprijeti do svih mladih? </a:t>
            </a:r>
          </a:p>
          <a:p>
            <a:r>
              <a:rPr lang="hr-HR" dirty="0">
                <a:ea typeface="Aptos" panose="020B0004020202020204" pitchFamily="34" charset="0"/>
                <a:cs typeface="Times New Roman" panose="02020603050405020304" pitchFamily="18" charset="0"/>
              </a:rPr>
              <a:t>Polazeći od spoznaja o složenoj povezanosti znanja -stavova/vrijednosti i ponašanje - je li dovoljno povećati znanje da bi se smanjila spolno rizična ponašanja i </a:t>
            </a:r>
            <a:r>
              <a:rPr lang="hr-HR" sz="2800" b="0" i="0" u="none" strike="noStrike" baseline="0" dirty="0">
                <a:latin typeface="AvenirNextLTPro-Regular"/>
              </a:rPr>
              <a:t>osigurala mogućnosti samostalnog donošenja ispravne, unaprijed informirane odluke vezane uz spolno i reproduktivno zdravlje.</a:t>
            </a:r>
          </a:p>
          <a:p>
            <a:r>
              <a:rPr lang="hr-HR" sz="2800" b="0" i="0" u="none" strike="noStrike" baseline="0" dirty="0">
                <a:latin typeface="AvenirNextLTPro-Regular"/>
              </a:rPr>
              <a:t>Na koji način integrirano razvijati pozitivne bliske odnose kao pretpostavku spolnog zdravlja mladih?</a:t>
            </a:r>
          </a:p>
          <a:p>
            <a:pPr algn="l"/>
            <a:endParaRPr lang="en-US" dirty="0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841CC866-B731-625D-2E96-146411154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069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6D02E80-8EA4-CD10-6A9C-752ADAC6FA4E}"/>
              </a:ext>
            </a:extLst>
          </p:cNvPr>
          <p:cNvSpPr/>
          <p:nvPr/>
        </p:nvSpPr>
        <p:spPr>
          <a:xfrm>
            <a:off x="5243513" y="3063876"/>
            <a:ext cx="144462" cy="1174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54E4137A-CDDC-0736-F3D8-7FE81958A0AB}"/>
              </a:ext>
            </a:extLst>
          </p:cNvPr>
          <p:cNvSpPr/>
          <p:nvPr/>
        </p:nvSpPr>
        <p:spPr>
          <a:xfrm>
            <a:off x="4262438" y="4678363"/>
            <a:ext cx="144462" cy="11906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B752E21B-B710-991F-C67C-6AD03F68C882}"/>
              </a:ext>
            </a:extLst>
          </p:cNvPr>
          <p:cNvSpPr/>
          <p:nvPr/>
        </p:nvSpPr>
        <p:spPr>
          <a:xfrm>
            <a:off x="4271201" y="2179637"/>
            <a:ext cx="144462" cy="11906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AE77B798-CDAC-AD54-888C-7BF6B2D5638D}"/>
              </a:ext>
            </a:extLst>
          </p:cNvPr>
          <p:cNvSpPr/>
          <p:nvPr/>
        </p:nvSpPr>
        <p:spPr>
          <a:xfrm>
            <a:off x="6208713" y="3082926"/>
            <a:ext cx="144462" cy="11906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8C124192-967C-297F-DB39-4EF0088FC775}"/>
              </a:ext>
            </a:extLst>
          </p:cNvPr>
          <p:cNvSpPr/>
          <p:nvPr/>
        </p:nvSpPr>
        <p:spPr>
          <a:xfrm>
            <a:off x="5235576" y="3879851"/>
            <a:ext cx="144463" cy="11906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3104D2BB-6ADC-9440-FC97-DE9221A50409}"/>
              </a:ext>
            </a:extLst>
          </p:cNvPr>
          <p:cNvSpPr/>
          <p:nvPr/>
        </p:nvSpPr>
        <p:spPr>
          <a:xfrm>
            <a:off x="6208713" y="4678363"/>
            <a:ext cx="144462" cy="11906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3B02BA75-7F13-2E19-3747-7B764BE3A59C}"/>
              </a:ext>
            </a:extLst>
          </p:cNvPr>
          <p:cNvSpPr/>
          <p:nvPr/>
        </p:nvSpPr>
        <p:spPr>
          <a:xfrm>
            <a:off x="4262438" y="3879851"/>
            <a:ext cx="144462" cy="11906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DB926BB6-8743-43A6-E496-57667F022910}"/>
              </a:ext>
            </a:extLst>
          </p:cNvPr>
          <p:cNvSpPr/>
          <p:nvPr/>
        </p:nvSpPr>
        <p:spPr>
          <a:xfrm>
            <a:off x="6208713" y="3879851"/>
            <a:ext cx="144462" cy="11906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DF643474-5227-5284-521C-150F1C6AC159}"/>
              </a:ext>
            </a:extLst>
          </p:cNvPr>
          <p:cNvSpPr/>
          <p:nvPr/>
        </p:nvSpPr>
        <p:spPr>
          <a:xfrm>
            <a:off x="5235576" y="4678363"/>
            <a:ext cx="144463" cy="11906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5D19CE2-16E5-CAF8-9474-AA425134A6E1}"/>
              </a:ext>
            </a:extLst>
          </p:cNvPr>
          <p:cNvCxnSpPr>
            <a:stCxn id="11" idx="4"/>
          </p:cNvCxnSpPr>
          <p:nvPr/>
        </p:nvCxnSpPr>
        <p:spPr>
          <a:xfrm rot="16200000" flipH="1">
            <a:off x="3217895" y="3423443"/>
            <a:ext cx="2257425" cy="7938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4ACE631-7F7D-578C-3E3A-55F7116B71EC}"/>
              </a:ext>
            </a:extLst>
          </p:cNvPr>
          <p:cNvCxnSpPr/>
          <p:nvPr/>
        </p:nvCxnSpPr>
        <p:spPr>
          <a:xfrm rot="5400000">
            <a:off x="4614961" y="2169318"/>
            <a:ext cx="2297112" cy="2800350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208F3E5-3FC7-9F4B-D4F2-F21C04E9AD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52995" y="2092326"/>
            <a:ext cx="2235200" cy="2709863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9127285-E40A-E6EF-A2FA-7E3D6A42C1E8}"/>
              </a:ext>
            </a:extLst>
          </p:cNvPr>
          <p:cNvCxnSpPr/>
          <p:nvPr/>
        </p:nvCxnSpPr>
        <p:spPr>
          <a:xfrm flipV="1">
            <a:off x="5161756" y="2253459"/>
            <a:ext cx="1749425" cy="1587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loud Callout 17">
            <a:extLst>
              <a:ext uri="{FF2B5EF4-FFF2-40B4-BE49-F238E27FC236}">
                <a16:creationId xmlns:a16="http://schemas.microsoft.com/office/drawing/2014/main" id="{223D5501-E608-EBD7-2970-609BF2F4BFB2}"/>
              </a:ext>
            </a:extLst>
          </p:cNvPr>
          <p:cNvSpPr/>
          <p:nvPr/>
        </p:nvSpPr>
        <p:spPr>
          <a:xfrm>
            <a:off x="1296038" y="1844676"/>
            <a:ext cx="2839402" cy="22828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  <a:p>
            <a:pPr algn="ctr" eaLnBrk="1" hangingPunct="1">
              <a:defRPr/>
            </a:pPr>
            <a:r>
              <a:rPr lang="hr-HR" b="1" dirty="0"/>
              <a:t>1. Kreativno  koristiti </a:t>
            </a:r>
            <a:r>
              <a:rPr lang="hr-HR" b="1" dirty="0" err="1"/>
              <a:t>neuroznanstven</a:t>
            </a:r>
            <a:r>
              <a:rPr lang="hr-HR" b="1" dirty="0"/>
              <a:t> spoznaje</a:t>
            </a:r>
          </a:p>
        </p:txBody>
      </p:sp>
      <p:sp>
        <p:nvSpPr>
          <p:cNvPr id="20" name="Cloud Callout 19">
            <a:extLst>
              <a:ext uri="{FF2B5EF4-FFF2-40B4-BE49-F238E27FC236}">
                <a16:creationId xmlns:a16="http://schemas.microsoft.com/office/drawing/2014/main" id="{165635B5-D7B4-059F-47FC-5CC67AF6BDBA}"/>
              </a:ext>
            </a:extLst>
          </p:cNvPr>
          <p:cNvSpPr/>
          <p:nvPr/>
        </p:nvSpPr>
        <p:spPr>
          <a:xfrm>
            <a:off x="7469188" y="1919289"/>
            <a:ext cx="2608262" cy="20796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r-HR" b="1" dirty="0"/>
              <a:t>3. </a:t>
            </a:r>
            <a:r>
              <a:rPr lang="hr-HR" b="1" dirty="0" err="1"/>
              <a:t>Suradno</a:t>
            </a:r>
            <a:r>
              <a:rPr lang="hr-HR" b="1" dirty="0"/>
              <a:t> i proaktivno</a:t>
            </a:r>
          </a:p>
          <a:p>
            <a:pPr algn="ctr" eaLnBrk="1" hangingPunct="1">
              <a:defRPr/>
            </a:pPr>
            <a:r>
              <a:rPr lang="hr-HR" b="1" dirty="0"/>
              <a:t>djelovati</a:t>
            </a:r>
          </a:p>
        </p:txBody>
      </p:sp>
      <p:sp>
        <p:nvSpPr>
          <p:cNvPr id="21" name="Cloud Callout 20">
            <a:extLst>
              <a:ext uri="{FF2B5EF4-FFF2-40B4-BE49-F238E27FC236}">
                <a16:creationId xmlns:a16="http://schemas.microsoft.com/office/drawing/2014/main" id="{800703E7-65F3-D6AD-D8BB-66DE39F8665D}"/>
              </a:ext>
            </a:extLst>
          </p:cNvPr>
          <p:cNvSpPr/>
          <p:nvPr/>
        </p:nvSpPr>
        <p:spPr>
          <a:xfrm>
            <a:off x="4600576" y="5010912"/>
            <a:ext cx="2735263" cy="18470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r-HR" b="1" dirty="0"/>
              <a:t>2. Proširivati usklađenost neformalnih i formalnih programa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236A9EB1-8358-C0DD-B1A0-C7E954751D2D}"/>
              </a:ext>
            </a:extLst>
          </p:cNvPr>
          <p:cNvSpPr/>
          <p:nvPr/>
        </p:nvSpPr>
        <p:spPr>
          <a:xfrm>
            <a:off x="5243513" y="3063876"/>
            <a:ext cx="144462" cy="117475"/>
          </a:xfrm>
          <a:prstGeom prst="flowChartConnecto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r-HR" b="1" dirty="0"/>
          </a:p>
        </p:txBody>
      </p:sp>
      <p:sp>
        <p:nvSpPr>
          <p:cNvPr id="56339" name="Title 3">
            <a:extLst>
              <a:ext uri="{FF2B5EF4-FFF2-40B4-BE49-F238E27FC236}">
                <a16:creationId xmlns:a16="http://schemas.microsoft.com/office/drawing/2014/main" id="{897E215A-E6C9-8F01-66E4-65519828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050" y="368301"/>
            <a:ext cx="7581900" cy="1152525"/>
          </a:xfrm>
        </p:spPr>
        <p:txBody>
          <a:bodyPr/>
          <a:lstStyle/>
          <a:p>
            <a:pPr algn="ctr"/>
            <a:r>
              <a:rPr lang="hr-HR" altLang="sr-Latn-RS" sz="2100" b="1" dirty="0"/>
              <a:t>Prvi zadatak  je izaći iz postojećeg “okvira” tradicionalnih edukativnih programa</a:t>
            </a:r>
          </a:p>
        </p:txBody>
      </p:sp>
      <p:pic>
        <p:nvPicPr>
          <p:cNvPr id="2" name="image_0">
            <a:extLst>
              <a:ext uri="{FF2B5EF4-FFF2-40B4-BE49-F238E27FC236}">
                <a16:creationId xmlns:a16="http://schemas.microsoft.com/office/drawing/2014/main" id="{016640F1-E8DA-7DD5-6203-F48A347DB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C285A-A18C-DACA-7CB7-832F6849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Neurobiologija adolescencije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113CE-A153-FDC5-4C88-F5ABB46EA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sz="3200" dirty="0"/>
              <a:t>Adolescencije je ključno razdoblje za razvoj </a:t>
            </a:r>
            <a:r>
              <a:rPr lang="hr-HR" sz="3200" dirty="0" err="1"/>
              <a:t>prefrontalnog</a:t>
            </a:r>
            <a:r>
              <a:rPr lang="hr-HR" sz="3200" dirty="0"/>
              <a:t> korteksa zaduženog za više kognitivne procese – planiranje, prosuđivanje, samokontrola</a:t>
            </a:r>
          </a:p>
          <a:p>
            <a:pPr lvl="1" algn="just"/>
            <a:r>
              <a:rPr lang="hr-HR" sz="2800" dirty="0"/>
              <a:t>Ako adolescent doživi traumu, može doći do usporenog i otežanog razvoja </a:t>
            </a:r>
            <a:r>
              <a:rPr lang="hr-HR" sz="2800" dirty="0" err="1"/>
              <a:t>prefrontalnog</a:t>
            </a:r>
            <a:r>
              <a:rPr lang="hr-HR" sz="2800" dirty="0"/>
              <a:t> korteksa</a:t>
            </a:r>
          </a:p>
          <a:p>
            <a:pPr lvl="1" algn="just"/>
            <a:r>
              <a:rPr lang="hr-HR" sz="2800" dirty="0"/>
              <a:t>Mlađim adolescentima puno češće se aktivira </a:t>
            </a:r>
            <a:r>
              <a:rPr lang="hr-HR" sz="2800" dirty="0" err="1"/>
              <a:t>amigdala</a:t>
            </a:r>
            <a:r>
              <a:rPr lang="hr-HR" sz="2800" dirty="0"/>
              <a:t> pa donose emocionalne i impulzivne odluke, u odnosu na starije adolescente i odrasle kojima se aktivira </a:t>
            </a:r>
            <a:r>
              <a:rPr lang="hr-HR" sz="2800" dirty="0" err="1"/>
              <a:t>amigdala</a:t>
            </a:r>
            <a:r>
              <a:rPr lang="hr-HR" sz="2800" dirty="0"/>
              <a:t> i </a:t>
            </a:r>
            <a:r>
              <a:rPr lang="hr-HR" sz="2800" dirty="0" err="1"/>
              <a:t>prefrontalni</a:t>
            </a:r>
            <a:r>
              <a:rPr lang="hr-HR" sz="2800" dirty="0"/>
              <a:t> korteks</a:t>
            </a:r>
          </a:p>
          <a:p>
            <a:pPr lvl="1" algn="just"/>
            <a:endParaRPr lang="hr-HR" sz="2800" dirty="0"/>
          </a:p>
          <a:p>
            <a:pPr lvl="1" algn="just"/>
            <a:endParaRPr lang="hr-HR" sz="2800" dirty="0"/>
          </a:p>
          <a:p>
            <a:pPr lvl="1" algn="just"/>
            <a:r>
              <a:rPr lang="hr-HR" sz="2800" dirty="0"/>
              <a:t>Adolescentima je ključna podrška izvana da zdravo razviju ove moždane strukture i funkcije</a:t>
            </a:r>
          </a:p>
          <a:p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1B1D6C1-4FE9-74D5-BB1E-8F556D81BCD1}"/>
              </a:ext>
            </a:extLst>
          </p:cNvPr>
          <p:cNvSpPr/>
          <p:nvPr/>
        </p:nvSpPr>
        <p:spPr>
          <a:xfrm>
            <a:off x="5259324" y="4663440"/>
            <a:ext cx="484632" cy="69494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_0">
            <a:extLst>
              <a:ext uri="{FF2B5EF4-FFF2-40B4-BE49-F238E27FC236}">
                <a16:creationId xmlns:a16="http://schemas.microsoft.com/office/drawing/2014/main" id="{95294675-073A-438F-B42D-F2412E749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43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6DC78-6DC8-8034-D32D-C804D218E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195"/>
          </a:xfrm>
        </p:spPr>
        <p:txBody>
          <a:bodyPr>
            <a:normAutofit fontScale="90000"/>
          </a:bodyPr>
          <a:lstStyle/>
          <a:p>
            <a:br>
              <a:rPr lang="hr-HR" sz="4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4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Zbog čega su adolescenti tako ranjivi?</a:t>
            </a:r>
            <a:br>
              <a:rPr lang="hr-HR" sz="4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4544C-3E6E-11C8-47CC-CC00B54C3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426"/>
            <a:ext cx="10515600" cy="4681538"/>
          </a:xfrm>
        </p:spPr>
        <p:txBody>
          <a:bodyPr>
            <a:normAutofit fontScale="55000" lnSpcReduction="20000"/>
          </a:bodyPr>
          <a:lstStyle/>
          <a:p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 oblikovanja ljudskog mozga traje do 25 godine, a adolescencija je razdoblje </a:t>
            </a:r>
            <a:r>
              <a:rPr lang="hr-HR" sz="4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neuralne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organizacije i velikih kognitivnih promjena koje iznimno utječu na način razmišljanja, kontrolu impulsa i u konačnici na razvoj identiteta. </a:t>
            </a:r>
          </a:p>
          <a:p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 tome, socijalne situacije imaju veliku emocionalnu važnost za adolescente. Mozak adolescenata je emocionalno </a:t>
            </a:r>
            <a:r>
              <a:rPr lang="hr-HR" sz="4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hiperosjetljiv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 društvenim situacijama i spreman na prihvaćenje različitih rizika, jer dio korteksa koji se odnosi na odlučivanje, promišljanje budućih posljedica još nije dovoljno razvijen, a dio koji se odnosi na traženje užitka postaje aktivan. </a:t>
            </a:r>
            <a:r>
              <a:rPr lang="hr-HR" sz="4200" dirty="0">
                <a:ea typeface="Calibri" panose="020F0502020204030204" pitchFamily="34" charset="0"/>
                <a:cs typeface="Times New Roman" panose="02020603050405020304" pitchFamily="18" charset="0"/>
              </a:rPr>
              <a:t>Adolescenti  su s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premniji riskirati u društvu vršnjaka, brzo voziti, poslati obnažene fotografije … </a:t>
            </a:r>
          </a:p>
          <a:p>
            <a:endParaRPr lang="hr-HR" sz="4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4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Centar za traženje ugode je vrlo aktivan u ranoj adolescenciji, a centar  za kontrolu poriva (</a:t>
            </a:r>
            <a:r>
              <a:rPr lang="hr-HR" sz="4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dorzolaterani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4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prefrontalni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korteks) dozrijeva</a:t>
            </a:r>
            <a:r>
              <a:rPr lang="hr-HR" sz="4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4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tek u ranim 20-ima. </a:t>
            </a:r>
          </a:p>
          <a:p>
            <a:pPr marL="0" indent="0">
              <a:buNone/>
            </a:pPr>
            <a:endParaRPr lang="hr-HR" sz="4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E18C77C1-4CF3-C353-3EAB-DC620BB36ACB}"/>
              </a:ext>
            </a:extLst>
          </p:cNvPr>
          <p:cNvSpPr/>
          <p:nvPr/>
        </p:nvSpPr>
        <p:spPr>
          <a:xfrm>
            <a:off x="5351145" y="4037171"/>
            <a:ext cx="484632" cy="4872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_0">
            <a:extLst>
              <a:ext uri="{FF2B5EF4-FFF2-40B4-BE49-F238E27FC236}">
                <a16:creationId xmlns:a16="http://schemas.microsoft.com/office/drawing/2014/main" id="{C822FF4C-3D66-FF80-6F3E-FEB6A4C9C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37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AA24-1C3A-BCC2-6D70-90D3F7E9A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hr-H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Adolescencija i „matrica boli”  ili zašto osjećaj odbačenost boli mlade ?</a:t>
            </a:r>
            <a:br>
              <a:rPr lang="hr-H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42DC7-F75D-BAD2-B9E0-4535AB456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Fizička bol aktivira različita područja mozga koja funkcioniraju usklađeno. Ta matrica boli je presudna za način kako se povezujemo s drugima. Ako gledamo kako nekog bodu, aktivira se dio naše matrice boli. I to područja koja sudjeluju u emocionalnom iskustvu boli, a ne područja koja govore da nas je nešto ubolo. To je temelj empatije. Osjećati empatiju prema drugoj osobi znači doslovno osjećati njezinu bol, ili tugu ili strah…</a:t>
            </a:r>
          </a:p>
          <a:p>
            <a:r>
              <a:rPr lang="hr-H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S evolucijskog stajališta empatija je korisna vještina – ako bolje razumijem što netko drugi osjeća, bolje predviđam što će sljedeće učiniti.</a:t>
            </a:r>
          </a:p>
          <a:p>
            <a:pPr marL="0" indent="0">
              <a:buNone/>
            </a:pPr>
            <a:endParaRPr lang="hr-H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što se događa kad je adolescent (a i mi odrasli) isključen iz skupine – aktivira se </a:t>
            </a:r>
            <a:r>
              <a:rPr lang="hr-HR" sz="2800" dirty="0">
                <a:ea typeface="Calibri" panose="020F0502020204030204" pitchFamily="34" charset="0"/>
                <a:cs typeface="Times New Roman" panose="02020603050405020304" pitchFamily="18" charset="0"/>
              </a:rPr>
              <a:t>ta ista </a:t>
            </a:r>
            <a:r>
              <a:rPr lang="hr-H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matrica boli. Osjećaj socijalne odbačenosti mozgu adolescent je toliko važan da doslovce osjeća bol. </a:t>
            </a:r>
          </a:p>
          <a:p>
            <a:pPr marL="0" indent="0">
              <a:buNone/>
            </a:pPr>
            <a:endParaRPr lang="hr-H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385497E-8E8C-04BC-AD55-3C8ECF1FF273}"/>
              </a:ext>
            </a:extLst>
          </p:cNvPr>
          <p:cNvSpPr/>
          <p:nvPr/>
        </p:nvSpPr>
        <p:spPr>
          <a:xfrm>
            <a:off x="5148072" y="4114800"/>
            <a:ext cx="484632" cy="6766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_0">
            <a:extLst>
              <a:ext uri="{FF2B5EF4-FFF2-40B4-BE49-F238E27FC236}">
                <a16:creationId xmlns:a16="http://schemas.microsoft.com/office/drawing/2014/main" id="{2247212A-34A6-6F59-E9A5-3BF3E241A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81" y="6170353"/>
            <a:ext cx="1057419" cy="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987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1772</Words>
  <Application>Microsoft Office PowerPoint</Application>
  <PresentationFormat>Widescreen</PresentationFormat>
  <Paragraphs>106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AvenirNextLTPro-Regular</vt:lpstr>
      <vt:lpstr>Calibri</vt:lpstr>
      <vt:lpstr>Times New Roman</vt:lpstr>
      <vt:lpstr>Office Theme</vt:lpstr>
      <vt:lpstr>Neurozanstveni pogled na bliske odnose i spolno zdravlje  adolescenata     </vt:lpstr>
      <vt:lpstr>Bliski odnosi i spolno zdravlje - povezane teme u razdoblju adolescencije i mladenaštva</vt:lpstr>
      <vt:lpstr> Što nam govore istraživanja? Istraživanja o spolnom i reproduktivnom zdravlju mladih 2022. Hrvatskog zavoda za javno zdravstvo  </vt:lpstr>
      <vt:lpstr>A što ne znamo dovoljno? </vt:lpstr>
      <vt:lpstr>Na koja još pitanja trebamo imati jasne odgovore? </vt:lpstr>
      <vt:lpstr>Prvi zadatak  je izaći iz postojećeg “okvira” tradicionalnih edukativnih programa</vt:lpstr>
      <vt:lpstr>Neurobiologija adolescencije</vt:lpstr>
      <vt:lpstr> Zbog čega su adolescenti tako ranjivi? </vt:lpstr>
      <vt:lpstr> Adolescencija i „matrica boli”  ili zašto osjećaj odbačenost boli mlade ? </vt:lpstr>
      <vt:lpstr>Neurobiologija adolescencije</vt:lpstr>
      <vt:lpstr>Koja su obilježja Z-generacije? </vt:lpstr>
      <vt:lpstr>Značaj vršnjačke edukacije i rada s roditeljima</vt:lpstr>
      <vt:lpstr>I što reći na kraju …  </vt:lpstr>
      <vt:lpstr>Novi iskoraci…  Očekivanje nastavka suradnje DPP i HZJZ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Marina Ajduković</dc:creator>
  <cp:lastModifiedBy>Marina Ajduković</cp:lastModifiedBy>
  <cp:revision>5</cp:revision>
  <dcterms:created xsi:type="dcterms:W3CDTF">2024-09-01T09:11:02Z</dcterms:created>
  <dcterms:modified xsi:type="dcterms:W3CDTF">2024-09-02T16:08:15Z</dcterms:modified>
</cp:coreProperties>
</file>